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2012/12/11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Optics of a single Homogeneous and Isotropic Layer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Airy’s</a:t>
            </a:r>
            <a:r>
              <a:rPr lang="en-US" altLang="zh-CN" dirty="0" smtClean="0"/>
              <a:t> Formulations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2060848"/>
            <a:ext cx="7859950" cy="432048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636912"/>
            <a:ext cx="3213831" cy="864096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7" y="3645023"/>
            <a:ext cx="2430273" cy="864097"/>
          </a:xfrm>
          <a:prstGeom prst="rect">
            <a:avLst/>
          </a:prstGeom>
          <a:noFill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2852936"/>
            <a:ext cx="44958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Airy’s</a:t>
            </a:r>
            <a:r>
              <a:rPr lang="en-US" altLang="zh-CN" dirty="0" smtClean="0"/>
              <a:t> Formulations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772816"/>
            <a:ext cx="8216491" cy="576064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564904"/>
            <a:ext cx="2632794" cy="936104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1" y="3789040"/>
            <a:ext cx="2632793" cy="936104"/>
          </a:xfrm>
          <a:prstGeom prst="rect">
            <a:avLst/>
          </a:prstGeom>
          <a:noFill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2852936"/>
            <a:ext cx="44958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Airy’s</a:t>
            </a:r>
            <a:r>
              <a:rPr lang="en-US" altLang="zh-CN" dirty="0" smtClean="0"/>
              <a:t> Formulations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Substituting </a:t>
            </a:r>
            <a:r>
              <a:rPr lang="el-GR" altLang="zh-CN" dirty="0" smtClean="0">
                <a:latin typeface="Calibri"/>
                <a:cs typeface="Calibri"/>
              </a:rPr>
              <a:t>φ</a:t>
            </a:r>
            <a:r>
              <a:rPr lang="en-US" altLang="zh-CN" dirty="0" smtClean="0">
                <a:latin typeface="Calibri"/>
                <a:cs typeface="Calibri"/>
              </a:rPr>
              <a:t>+</a:t>
            </a:r>
            <a:r>
              <a:rPr lang="el-GR" altLang="zh-CN" dirty="0" smtClean="0">
                <a:latin typeface="Calibri"/>
                <a:cs typeface="Calibri"/>
              </a:rPr>
              <a:t>π</a:t>
            </a:r>
            <a:r>
              <a:rPr lang="en-US" altLang="zh-CN" dirty="0" smtClean="0">
                <a:latin typeface="Calibri"/>
                <a:cs typeface="Calibri"/>
              </a:rPr>
              <a:t> for </a:t>
            </a:r>
            <a:r>
              <a:rPr lang="el-GR" altLang="zh-CN" dirty="0" smtClean="0">
                <a:latin typeface="Calibri"/>
                <a:cs typeface="Calibri"/>
              </a:rPr>
              <a:t>φ</a:t>
            </a:r>
            <a:r>
              <a:rPr lang="en-US" altLang="zh-CN" dirty="0" smtClean="0">
                <a:latin typeface="Calibri"/>
                <a:cs typeface="Calibri"/>
              </a:rPr>
              <a:t> in above expressions, we obtain</a:t>
            </a:r>
            <a:endParaRPr lang="zh-CN" altLang="en-US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1" y="2924944"/>
            <a:ext cx="3329931" cy="576064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3789040"/>
            <a:ext cx="3538679" cy="576064"/>
          </a:xfrm>
          <a:prstGeom prst="rect">
            <a:avLst/>
          </a:prstGeom>
          <a:noFill/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-8890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Airy’s</a:t>
            </a:r>
            <a:r>
              <a:rPr lang="en-US" altLang="zh-CN" dirty="0" smtClean="0"/>
              <a:t> Formulations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the limit when the thickness of the layer becomes zero, the reflection and transmission coefficients should become those of the interface between media 1 and 3.</a:t>
            </a:r>
            <a:endParaRPr lang="zh-CN" alt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3717032"/>
            <a:ext cx="2386802" cy="648072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4653136"/>
            <a:ext cx="2323575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Airy’s</a:t>
            </a:r>
            <a:r>
              <a:rPr lang="en-US" altLang="zh-CN" dirty="0" smtClean="0"/>
              <a:t> Formulations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presence of a half-wave layer with </a:t>
            </a:r>
            <a:r>
              <a:rPr lang="el-GR" altLang="zh-CN" dirty="0" smtClean="0">
                <a:latin typeface="Calibri"/>
                <a:cs typeface="Calibri"/>
              </a:rPr>
              <a:t>φ</a:t>
            </a:r>
            <a:r>
              <a:rPr lang="en-US" altLang="zh-CN" dirty="0" smtClean="0">
                <a:latin typeface="Calibri"/>
                <a:cs typeface="Calibri"/>
              </a:rPr>
              <a:t>=</a:t>
            </a:r>
            <a:r>
              <a:rPr lang="el-GR" altLang="zh-CN" dirty="0" smtClean="0">
                <a:latin typeface="Calibri"/>
                <a:cs typeface="Calibri"/>
              </a:rPr>
              <a:t>π</a:t>
            </a:r>
            <a:r>
              <a:rPr lang="en-US" altLang="zh-CN" dirty="0" smtClean="0">
                <a:latin typeface="Calibri"/>
                <a:cs typeface="Calibri"/>
              </a:rPr>
              <a:t> does not affect the reflection and transmission of light except for a possible change of sign.</a:t>
            </a:r>
            <a:endParaRPr lang="zh-CN" altLang="en-US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3284984"/>
            <a:ext cx="2418415" cy="648072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293096"/>
            <a:ext cx="2766161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 Alternative Derivation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altLang="zh-CN" dirty="0" smtClean="0"/>
              <a:t>At the interface x=0, these are two incoming waves and two outgoing waves. The amplitudes of these waves are related by</a:t>
            </a:r>
          </a:p>
          <a:p>
            <a:endParaRPr lang="en-US" altLang="zh-CN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284984"/>
            <a:ext cx="2913690" cy="504056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005064"/>
            <a:ext cx="3122688" cy="504056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564904"/>
            <a:ext cx="44196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564904"/>
            <a:ext cx="44196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 Alternative Derivation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altLang="zh-CN" dirty="0" smtClean="0"/>
              <a:t>At the interface x=d, these is only one incoming wave and two outgoing waves. The amplitudes of these waves are related by</a:t>
            </a:r>
            <a:endParaRPr lang="zh-CN" altLang="en-US" dirty="0" smtClean="0"/>
          </a:p>
          <a:p>
            <a:endParaRPr lang="zh-CN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284984"/>
            <a:ext cx="3228638" cy="576064"/>
          </a:xfrm>
          <a:prstGeom prst="rect">
            <a:avLst/>
          </a:prstGeom>
          <a:noFill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077072"/>
            <a:ext cx="4206607" cy="576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 Alternative Derivation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By eliminating A, C, and D, we obtain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2492896"/>
            <a:ext cx="4320480" cy="1080120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5" y="3789040"/>
            <a:ext cx="3287322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Transmittance, Reflectance, and </a:t>
            </a:r>
            <a:r>
              <a:rPr lang="en-US" altLang="zh-CN" dirty="0" err="1" smtClean="0"/>
              <a:t>Absorptance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Reflectance is defined as the fraction of energy reflected from the dielectric structure and is given by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Reflectance is meaningful only when medium 1 is </a:t>
            </a:r>
            <a:r>
              <a:rPr lang="en-US" altLang="zh-CN" dirty="0" err="1" smtClean="0"/>
              <a:t>nonabsorbing</a:t>
            </a:r>
            <a:r>
              <a:rPr lang="en-US" altLang="zh-CN" dirty="0" smtClean="0"/>
              <a:t>.</a:t>
            </a:r>
            <a:endParaRPr lang="en-US" altLang="zh-CN" dirty="0" smtClean="0"/>
          </a:p>
          <a:p>
            <a:r>
              <a:rPr lang="en-US" altLang="zh-CN" dirty="0" smtClean="0"/>
              <a:t>If medium 3 is also </a:t>
            </a:r>
            <a:r>
              <a:rPr lang="en-US" altLang="zh-CN" dirty="0" err="1" smtClean="0"/>
              <a:t>nonabsorbing</a:t>
            </a:r>
            <a:r>
              <a:rPr lang="en-US" altLang="zh-CN" dirty="0" smtClean="0"/>
              <a:t>, the transmittance is given by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The factor                  corrects for the difference in phase velocity.</a:t>
            </a:r>
            <a:endParaRPr lang="zh-CN" altLang="en-US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2420888"/>
            <a:ext cx="1462992" cy="504056"/>
          </a:xfrm>
          <a:prstGeom prst="rect">
            <a:avLst/>
          </a:prstGeom>
          <a:noFill/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3933056"/>
            <a:ext cx="2632104" cy="936104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4869160"/>
            <a:ext cx="1123950" cy="809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Transmittance, Reflectance, and </a:t>
            </a:r>
            <a:r>
              <a:rPr lang="en-US" altLang="zh-CN" dirty="0" err="1" smtClean="0"/>
              <a:t>Absorptance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Absorptance</a:t>
            </a:r>
            <a:r>
              <a:rPr lang="en-US" altLang="zh-CN" dirty="0" smtClean="0"/>
              <a:t>, which is defined as the fraction of energy dissipated, is given by</a:t>
            </a:r>
          </a:p>
          <a:p>
            <a:pPr algn="ctr">
              <a:buNone/>
            </a:pPr>
            <a:r>
              <a:rPr lang="en-US" altLang="zh-CN" dirty="0" smtClean="0"/>
              <a:t>A = 1 - R - T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Electromagnetic Treatment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the homogeneous and isotropic media, the whole structure can be described by</a:t>
            </a:r>
            <a:endParaRPr lang="zh-CN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924944"/>
            <a:ext cx="3867150" cy="11430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9" y="2708919"/>
            <a:ext cx="4572001" cy="410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 Thin Film on </a:t>
            </a:r>
            <a:r>
              <a:rPr lang="en-US" altLang="zh-CN" smtClean="0"/>
              <a:t>a Substrate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9" y="2708919"/>
            <a:ext cx="4572001" cy="410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Electromagnetic Treatment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assume that a plane wave is incident from the left, the electric field vector can be written as</a:t>
            </a:r>
            <a:endParaRPr lang="zh-CN" altLang="en-US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212976"/>
            <a:ext cx="5248275" cy="1266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Electromagnetic Treatment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s wave,  the electric field E(x) is </a:t>
            </a:r>
            <a:r>
              <a:rPr lang="en-US" altLang="zh-CN" dirty="0" err="1" smtClean="0"/>
              <a:t>Ey</a:t>
            </a:r>
            <a:r>
              <a:rPr lang="en-US" altLang="zh-CN" dirty="0" smtClean="0"/>
              <a:t>, and Hz can be obtained by Maxwell equations.</a:t>
            </a:r>
            <a:endParaRPr lang="zh-CN" altLang="en-US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780927"/>
            <a:ext cx="6264696" cy="25531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Electromagnetic Treatment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Imposing the continuity of Ex and </a:t>
            </a:r>
            <a:r>
              <a:rPr lang="en-US" altLang="zh-CN" dirty="0" err="1" smtClean="0"/>
              <a:t>Hy</a:t>
            </a:r>
            <a:r>
              <a:rPr lang="en-US" altLang="zh-CN" dirty="0" smtClean="0"/>
              <a:t> at the interface x=0 and x=d leads to</a:t>
            </a:r>
            <a:endParaRPr lang="zh-CN" alt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2708920"/>
            <a:ext cx="3049751" cy="576064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3501008"/>
            <a:ext cx="5286234" cy="576064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4293096"/>
            <a:ext cx="4904328" cy="648072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5157192"/>
            <a:ext cx="6318702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Electromagnetic Treatment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altLang="zh-CN" dirty="0" smtClean="0"/>
              <a:t>The Fresnel reflection and transmission coefficients of the dielectric interfaces for s waves as</a:t>
            </a:r>
            <a:endParaRPr lang="zh-CN" alt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2852936"/>
            <a:ext cx="2284528" cy="864096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2852936"/>
            <a:ext cx="2308202" cy="864096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1197" y="4293096"/>
            <a:ext cx="2272691" cy="864096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39" y="4293096"/>
            <a:ext cx="2296365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Electromagnetic Treatment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transmission and reflection coefficients can be written as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where</a:t>
            </a:r>
            <a:endParaRPr lang="zh-CN" alt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31052" y="2636912"/>
            <a:ext cx="3441148" cy="921528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4931" y="3861048"/>
            <a:ext cx="3519277" cy="936104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5517232"/>
            <a:ext cx="3653063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Electromagnetic Treatment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similar electromagnetic analysis for the p wave leads to exactly the same expressions for the transmission and reflection coefficients.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Airy’s</a:t>
            </a:r>
            <a:r>
              <a:rPr lang="en-US" altLang="zh-CN" dirty="0" smtClean="0"/>
              <a:t> Formulations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525963"/>
          </a:xfrm>
        </p:spPr>
        <p:txBody>
          <a:bodyPr/>
          <a:lstStyle/>
          <a:p>
            <a:r>
              <a:rPr lang="en-US" altLang="zh-CN" dirty="0" smtClean="0"/>
              <a:t>The transmission and reflection coefficients can also be derived by summing the amplitudes of successive reflection and refractions.</a:t>
            </a:r>
            <a:endParaRPr lang="zh-CN" altLang="en-US" dirty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140968"/>
            <a:ext cx="44958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392</Words>
  <Application>Microsoft Office PowerPoint</Application>
  <PresentationFormat>全屏显示(4:3)</PresentationFormat>
  <Paragraphs>51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Office 主题</vt:lpstr>
      <vt:lpstr>Optics of a single Homogeneous and Isotropic Layer</vt:lpstr>
      <vt:lpstr>Electromagnetic Treatment</vt:lpstr>
      <vt:lpstr>Electromagnetic Treatment</vt:lpstr>
      <vt:lpstr>Electromagnetic Treatment</vt:lpstr>
      <vt:lpstr>Electromagnetic Treatment</vt:lpstr>
      <vt:lpstr>Electromagnetic Treatment</vt:lpstr>
      <vt:lpstr>Electromagnetic Treatment</vt:lpstr>
      <vt:lpstr>Electromagnetic Treatment</vt:lpstr>
      <vt:lpstr>Airy’s Formulations</vt:lpstr>
      <vt:lpstr>Airy’s Formulations</vt:lpstr>
      <vt:lpstr>Airy’s Formulations</vt:lpstr>
      <vt:lpstr>Airy’s Formulations</vt:lpstr>
      <vt:lpstr>Airy’s Formulations</vt:lpstr>
      <vt:lpstr>Airy’s Formulations</vt:lpstr>
      <vt:lpstr>An Alternative Derivation</vt:lpstr>
      <vt:lpstr>An Alternative Derivation</vt:lpstr>
      <vt:lpstr>An Alternative Derivation</vt:lpstr>
      <vt:lpstr>Transmittance, Reflectance, and Absorptance</vt:lpstr>
      <vt:lpstr>Transmittance, Reflectance, and Absorptance</vt:lpstr>
      <vt:lpstr>A Thin Film on a Substrate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Optics of a single Homogeneous and Isotropic Layer</dc:title>
  <dc:creator>wb</dc:creator>
  <cp:lastModifiedBy>wb</cp:lastModifiedBy>
  <cp:revision>36</cp:revision>
  <dcterms:created xsi:type="dcterms:W3CDTF">2012-12-10T07:32:59Z</dcterms:created>
  <dcterms:modified xsi:type="dcterms:W3CDTF">2012-12-11T05:26:53Z</dcterms:modified>
</cp:coreProperties>
</file>