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1EBA5-7315-4CF5-BB98-6D12C3B6FB9A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4D0D6-F364-4A04-82A6-9DAE54F3CD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下一个例子书上没有什么公式推导，荣老师可以在黑板上推一下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4D0D6-F364-4A04-82A6-9DAE54F3CDE5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Matrix Formulation for Isotropic Layered  Media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</a:t>
            </a:r>
            <a:br>
              <a:rPr lang="en-US" altLang="zh-CN" dirty="0" smtClean="0"/>
            </a:br>
            <a:r>
              <a:rPr lang="en-US" altLang="zh-CN" dirty="0" smtClean="0"/>
              <a:t>for Multilayer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multilayer structure can be described by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636912"/>
            <a:ext cx="4057650" cy="22479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564904"/>
            <a:ext cx="4254473" cy="346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527" y="3396734"/>
            <a:ext cx="4254473" cy="346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</a:t>
            </a:r>
            <a:br>
              <a:rPr lang="en-US" altLang="zh-CN" dirty="0" smtClean="0"/>
            </a:br>
            <a:r>
              <a:rPr lang="en-US" altLang="zh-CN" dirty="0" smtClean="0"/>
              <a:t>for Multilayer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The electric field distribution E(x) can be written as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420888"/>
            <a:ext cx="5623305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</a:t>
            </a:r>
            <a:br>
              <a:rPr lang="en-US" altLang="zh-CN" dirty="0" smtClean="0"/>
            </a:br>
            <a:r>
              <a:rPr lang="en-US" altLang="zh-CN" dirty="0" smtClean="0"/>
              <a:t>for Multilayer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Using the same argument as in Section 5.1.1, we can write</a:t>
            </a:r>
            <a:endParaRPr lang="zh-CN" alt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708920"/>
            <a:ext cx="3427581" cy="1008112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005064"/>
            <a:ext cx="6825758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</a:t>
            </a:r>
            <a:br>
              <a:rPr lang="en-US" altLang="zh-CN" dirty="0" smtClean="0"/>
            </a:br>
            <a:r>
              <a:rPr lang="en-US" altLang="zh-CN" dirty="0" smtClean="0"/>
              <a:t>for Multilayer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matrices can be written as</a:t>
            </a:r>
            <a:endParaRPr lang="zh-CN" alt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492896"/>
            <a:ext cx="4686300" cy="127635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293096"/>
            <a:ext cx="2447925" cy="73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</a:t>
            </a:r>
            <a:br>
              <a:rPr lang="en-US" altLang="zh-CN" dirty="0" smtClean="0"/>
            </a:br>
            <a:r>
              <a:rPr lang="en-US" altLang="zh-CN" dirty="0" smtClean="0"/>
              <a:t>for Multilayer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relation between                            can be written as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with the matrix given by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700808"/>
            <a:ext cx="2305050" cy="40005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-889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924944"/>
            <a:ext cx="3657600" cy="885825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653136"/>
            <a:ext cx="5086350" cy="111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Transmittance and Reflectance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the light is incident from medium 0, the reflection and transmission coefficients are defined as </a:t>
            </a:r>
            <a:endParaRPr lang="zh-CN" alt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284984"/>
            <a:ext cx="2037226" cy="1008112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09120"/>
            <a:ext cx="2016224" cy="1008112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780928"/>
            <a:ext cx="4254473" cy="346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Transmittance and Reflectance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Using the matrix equation and following definitions, we obtain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reflectance and transmittance are</a:t>
            </a:r>
            <a:endParaRPr lang="zh-CN" alt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780928"/>
            <a:ext cx="1499461" cy="1080120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780928"/>
            <a:ext cx="1448632" cy="1080120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09120"/>
            <a:ext cx="2476500" cy="876300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509120"/>
            <a:ext cx="48006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Quarter-Wave Stack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consider a layered medium consisting of N pairs of alternating quarter-waves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with refractive indices n1 and n2, </a:t>
            </a:r>
            <a:r>
              <a:rPr lang="en-US" altLang="zh-CN" dirty="0" err="1" smtClean="0"/>
              <a:t>respectly</a:t>
            </a:r>
            <a:r>
              <a:rPr lang="en-US" altLang="zh-CN" dirty="0" smtClean="0"/>
              <a:t>.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1400" dirty="0" smtClean="0"/>
              <a:t> </a:t>
            </a:r>
            <a:r>
              <a:rPr lang="en-US" altLang="zh-CN" dirty="0" smtClean="0"/>
              <a:t>Let n0 by the index of refraction of the incident medium and ns be the index of refraction of the substrate.</a:t>
            </a:r>
            <a:endParaRPr lang="zh-CN" altLang="en-US" sz="14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708920"/>
            <a:ext cx="3002180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Quarter-Wave Stack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reflectance R at normal incidence can be obtained as follows: The matrix is given by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propagation matrix for quarter-wave layers(with </a:t>
            </a:r>
            <a:r>
              <a:rPr lang="el-GR" altLang="zh-CN" dirty="0" smtClean="0">
                <a:latin typeface="Calibri"/>
                <a:cs typeface="Calibri"/>
              </a:rPr>
              <a:t>φ</a:t>
            </a:r>
            <a:r>
              <a:rPr lang="en-US" altLang="zh-CN" dirty="0" smtClean="0">
                <a:latin typeface="Calibri"/>
                <a:cs typeface="Calibri"/>
              </a:rPr>
              <a:t>=(1/2)</a:t>
            </a:r>
            <a:r>
              <a:rPr lang="el-GR" altLang="zh-CN" dirty="0" smtClean="0">
                <a:latin typeface="Calibri"/>
                <a:cs typeface="Calibri"/>
              </a:rPr>
              <a:t>π</a:t>
            </a:r>
            <a:r>
              <a:rPr lang="en-US" altLang="zh-CN" dirty="0" smtClean="0"/>
              <a:t>)  is given by</a:t>
            </a:r>
            <a:endParaRPr lang="zh-CN" alt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708920"/>
            <a:ext cx="5849265" cy="72008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157192"/>
            <a:ext cx="2502539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Quarter-Wave Stack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/>
          <a:lstStyle/>
          <a:p>
            <a:r>
              <a:rPr lang="en-US" altLang="zh-CN" dirty="0" smtClean="0"/>
              <a:t>By using Eq.(5.1-23) for the dynamical matrices and assuming normal incidence, we obtain, after some matrix manipulation,</a:t>
            </a:r>
            <a:endParaRPr lang="zh-CN" alt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284984"/>
            <a:ext cx="4905375" cy="15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>
                <a:ea typeface="宋体"/>
              </a:rPr>
              <a:t>Χ</a:t>
            </a:r>
            <a:r>
              <a:rPr lang="en-US" altLang="zh-CN" dirty="0" smtClean="0">
                <a:ea typeface="宋体"/>
              </a:rPr>
              <a:t>2 Matrix Formulation For a Thin Film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dielectric structure is described by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electric field can be </a:t>
            </a:r>
          </a:p>
          <a:p>
            <a:pPr>
              <a:buNone/>
            </a:pPr>
            <a:r>
              <a:rPr lang="en-US" altLang="zh-CN" dirty="0" smtClean="0"/>
              <a:t>    written as 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348880"/>
            <a:ext cx="3876675" cy="1143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229200"/>
            <a:ext cx="2419350" cy="409575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348880"/>
            <a:ext cx="4139952" cy="38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Quarter-Wave Stack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altLang="zh-CN" sz="2800" dirty="0" smtClean="0"/>
              <a:t>Carrying out the matrix multiplication in Eq.(5.2-7) and using Eq. (5.2-5), the reflectance is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2800" dirty="0" smtClean="0"/>
              <a:t>Reflectance of a Quarter-Wave Stack</a:t>
            </a:r>
            <a:endParaRPr lang="zh-CN" altLang="en-US" sz="28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348880"/>
            <a:ext cx="4464496" cy="1031039"/>
          </a:xfrm>
          <a:prstGeom prst="rect">
            <a:avLst/>
          </a:prstGeom>
          <a:noFill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077072"/>
            <a:ext cx="5529394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General Theorems of Layered Media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matrix elements </a:t>
            </a:r>
            <a:r>
              <a:rPr lang="en-US" altLang="zh-CN" dirty="0" err="1" smtClean="0"/>
              <a:t>M</a:t>
            </a:r>
            <a:r>
              <a:rPr lang="en-US" altLang="zh-CN" sz="1600" dirty="0" err="1" smtClean="0"/>
              <a:t>ij</a:t>
            </a:r>
            <a:r>
              <a:rPr lang="en-US" altLang="zh-CN" dirty="0" smtClean="0"/>
              <a:t> satisfy the relations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provides n</a:t>
            </a:r>
            <a:r>
              <a:rPr lang="en-US" altLang="zh-CN" sz="1600" dirty="0" smtClean="0"/>
              <a:t>1</a:t>
            </a:r>
            <a:r>
              <a:rPr lang="en-US" altLang="zh-CN" dirty="0" smtClean="0"/>
              <a:t>, n</a:t>
            </a:r>
            <a:r>
              <a:rPr lang="en-US" altLang="zh-CN" sz="1600" dirty="0" smtClean="0"/>
              <a:t>2</a:t>
            </a:r>
            <a:r>
              <a:rPr lang="en-US" altLang="zh-CN" dirty="0" smtClean="0"/>
              <a:t>, n</a:t>
            </a:r>
            <a:r>
              <a:rPr lang="en-US" altLang="zh-CN" sz="1600" dirty="0" smtClean="0"/>
              <a:t>3</a:t>
            </a:r>
            <a:r>
              <a:rPr lang="en-US" altLang="zh-CN" dirty="0" smtClean="0"/>
              <a:t>,and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sz="1600" dirty="0" smtClean="0">
                <a:latin typeface="Calibri"/>
                <a:cs typeface="Calibri"/>
              </a:rPr>
              <a:t>1</a:t>
            </a:r>
            <a:r>
              <a:rPr lang="en-US" altLang="zh-CN" dirty="0" smtClean="0">
                <a:latin typeface="Calibri"/>
                <a:cs typeface="Calibri"/>
              </a:rPr>
              <a:t>,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sz="1600" dirty="0" smtClean="0">
                <a:latin typeface="Calibri"/>
                <a:cs typeface="Calibri"/>
              </a:rPr>
              <a:t>2</a:t>
            </a:r>
            <a:r>
              <a:rPr lang="en-US" altLang="zh-CN" dirty="0" smtClean="0">
                <a:latin typeface="Calibri"/>
                <a:cs typeface="Calibri"/>
              </a:rPr>
              <a:t> are real.</a:t>
            </a:r>
          </a:p>
          <a:p>
            <a:pPr>
              <a:buNone/>
            </a:pPr>
            <a:endParaRPr lang="en-US" altLang="zh-CN" dirty="0" smtClean="0">
              <a:latin typeface="Calibri"/>
              <a:cs typeface="Calibri"/>
            </a:endParaRPr>
          </a:p>
          <a:p>
            <a:r>
              <a:rPr lang="en-US" altLang="zh-CN" dirty="0" smtClean="0">
                <a:latin typeface="Calibri"/>
                <a:cs typeface="Calibri"/>
              </a:rPr>
              <a:t>The propagation matrix P</a:t>
            </a:r>
            <a:r>
              <a:rPr lang="en-US" altLang="zh-CN" sz="1600" dirty="0" smtClean="0">
                <a:latin typeface="Calibri"/>
                <a:cs typeface="Calibri"/>
              </a:rPr>
              <a:t>l</a:t>
            </a:r>
            <a:r>
              <a:rPr lang="en-US" altLang="zh-CN" dirty="0" smtClean="0">
                <a:latin typeface="Calibri"/>
                <a:cs typeface="Calibri"/>
              </a:rPr>
              <a:t> is a </a:t>
            </a:r>
            <a:r>
              <a:rPr lang="en-US" altLang="zh-CN" dirty="0" err="1" smtClean="0">
                <a:latin typeface="Calibri"/>
                <a:cs typeface="Calibri"/>
              </a:rPr>
              <a:t>unimodular</a:t>
            </a:r>
            <a:r>
              <a:rPr lang="en-US" altLang="zh-CN" dirty="0" smtClean="0">
                <a:latin typeface="Calibri"/>
                <a:cs typeface="Calibri"/>
              </a:rPr>
              <a:t> matrix</a:t>
            </a:r>
            <a:endParaRPr lang="zh-CN" alt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348880"/>
            <a:ext cx="4610268" cy="504056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229200"/>
            <a:ext cx="3159571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General Theorems of Layered Media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matrix product                  is merely a transformation of the propagation matrix and is also </a:t>
            </a:r>
            <a:r>
              <a:rPr lang="en-US" altLang="zh-CN" dirty="0" err="1" smtClean="0"/>
              <a:t>unimodular</a:t>
            </a:r>
            <a:r>
              <a:rPr lang="en-US" altLang="zh-CN" dirty="0" smtClean="0"/>
              <a:t>. Thus, the determinant of the matrix M is very simple and given by 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700808"/>
            <a:ext cx="1076325" cy="409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789040"/>
            <a:ext cx="2508558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Left and Right Incidence Theorem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a given dielectric structure defined by Eq.(5.1-16), the reflection and transmission coefficients defined by </a:t>
            </a:r>
            <a:r>
              <a:rPr lang="en-US" altLang="zh-CN" dirty="0" err="1" smtClean="0"/>
              <a:t>Eqs</a:t>
            </a:r>
            <a:r>
              <a:rPr lang="en-US" altLang="zh-CN" dirty="0" smtClean="0"/>
              <a:t>.(5.2-1) and (5.2-2), respectively, may be considered as function of </a:t>
            </a:r>
            <a:r>
              <a:rPr lang="el-GR" altLang="zh-CN" dirty="0" smtClean="0">
                <a:latin typeface="Calibri"/>
                <a:cs typeface="Calibri"/>
              </a:rPr>
              <a:t>β</a:t>
            </a:r>
            <a:r>
              <a:rPr lang="en-US" altLang="zh-CN" dirty="0" smtClean="0">
                <a:latin typeface="Calibri"/>
                <a:cs typeface="Calibri"/>
              </a:rPr>
              <a:t>:</a:t>
            </a:r>
            <a:endParaRPr lang="zh-CN" altLang="en-US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365104"/>
            <a:ext cx="4847368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Left and Right Incidence Theorem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zh-CN" dirty="0" smtClean="0"/>
              <a:t>Let r’ and t’ be the reflection and transmission coefficients, respectively, when light is incident from  the right side with the 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same </a:t>
            </a:r>
            <a:r>
              <a:rPr lang="el-GR" altLang="zh-CN" dirty="0" smtClean="0">
                <a:latin typeface="Calibri"/>
                <a:cs typeface="Calibri"/>
              </a:rPr>
              <a:t>β</a:t>
            </a:r>
            <a:r>
              <a:rPr lang="en-US" altLang="zh-CN" dirty="0" smtClean="0">
                <a:latin typeface="Calibri"/>
                <a:cs typeface="Calibri"/>
              </a:rPr>
              <a:t>.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594" y="3140968"/>
            <a:ext cx="398294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005064"/>
            <a:ext cx="2411760" cy="776943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4005064"/>
            <a:ext cx="2448272" cy="799436"/>
          </a:xfrm>
          <a:prstGeom prst="rect">
            <a:avLst/>
          </a:prstGeom>
          <a:noFill/>
        </p:spPr>
      </p:pic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29200"/>
            <a:ext cx="2805311" cy="792088"/>
          </a:xfrm>
          <a:prstGeom prst="rect">
            <a:avLst/>
          </a:prstGeom>
          <a:noFill/>
        </p:spPr>
      </p:pic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229200"/>
            <a:ext cx="2592288" cy="830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Left and Right Incidence Theorem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T and T’ be the transmittances of  the layered structure when light is incident from the left medium and right medium. These two transmittances are given by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Using Eq.(5.3-8) and the expression for |M| in Eq.(5.3-3), we obtain </a:t>
            </a:r>
            <a:endParaRPr lang="zh-CN" alt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861048"/>
            <a:ext cx="2276475" cy="819150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789040"/>
            <a:ext cx="2495550" cy="819150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6021288"/>
            <a:ext cx="864096" cy="361509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5805264"/>
            <a:ext cx="2962275" cy="81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Principles of Reversibility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the case of a dielectric multilayer structure with real index of refraction, the functional  relations between these four coefficients (r, t, r’, t’) can be obtained </a:t>
            </a:r>
            <a:endParaRPr lang="zh-CN" alt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149080"/>
            <a:ext cx="5286441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Conservation of Energy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the case when all the layers and the bounding media are pure dielectrics with real n, the conservation of energy requires that</a:t>
            </a:r>
          </a:p>
          <a:p>
            <a:endParaRPr lang="en-US" altLang="zh-CN" dirty="0" smtClean="0"/>
          </a:p>
          <a:p>
            <a:pPr algn="ctr">
              <a:buNone/>
            </a:pPr>
            <a:r>
              <a:rPr lang="en-US" altLang="zh-CN" sz="4800" dirty="0" smtClean="0"/>
              <a:t> </a:t>
            </a:r>
            <a:r>
              <a:rPr lang="en-US" altLang="zh-CN" sz="4800" dirty="0" smtClean="0"/>
              <a:t>    R+T=1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564904"/>
            <a:ext cx="4139952" cy="38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For a Thin Film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altLang="zh-CN" dirty="0" smtClean="0"/>
              <a:t>The electric field E(x) consists of a right-traveling wave and a left-traveling wave and can be written as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Let A(x) represent the amplitude</a:t>
            </a:r>
          </a:p>
          <a:p>
            <a:pPr>
              <a:buNone/>
            </a:pPr>
            <a:r>
              <a:rPr lang="en-US" altLang="zh-CN" dirty="0" smtClean="0"/>
              <a:t>    of the right-traveling wave and </a:t>
            </a:r>
          </a:p>
          <a:p>
            <a:pPr>
              <a:buNone/>
            </a:pPr>
            <a:r>
              <a:rPr lang="en-US" altLang="zh-CN" dirty="0" smtClean="0"/>
              <a:t>    B(x) be that of the left-traveling</a:t>
            </a:r>
          </a:p>
          <a:p>
            <a:pPr>
              <a:buNone/>
            </a:pPr>
            <a:r>
              <a:rPr lang="en-US" altLang="zh-CN" dirty="0" smtClean="0"/>
              <a:t>    one.</a:t>
            </a:r>
            <a:endParaRPr lang="zh-CN" alt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84984"/>
            <a:ext cx="5940152" cy="451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573402"/>
            <a:ext cx="4139952" cy="38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For a Thin Film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illustrate the matrix method, we define</a:t>
            </a:r>
            <a:endParaRPr lang="zh-CN" alt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76872"/>
            <a:ext cx="2448272" cy="587013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276872"/>
            <a:ext cx="2592288" cy="625199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284984"/>
            <a:ext cx="2544547" cy="606549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5210" y="3284984"/>
            <a:ext cx="2702934" cy="648072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149080"/>
            <a:ext cx="2664296" cy="635094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5210" y="4149080"/>
            <a:ext cx="2702934" cy="648072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7" y="5085184"/>
            <a:ext cx="2592288" cy="617930"/>
          </a:xfrm>
          <a:prstGeom prst="rect">
            <a:avLst/>
          </a:prstGeom>
          <a:noFill/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5085184"/>
            <a:ext cx="2702934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For a Thin Film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we represent the two amplitudes of E(x) as column vectors, the column vectors are related by</a:t>
            </a:r>
            <a:endParaRPr lang="zh-CN" alt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212976"/>
            <a:ext cx="4533900" cy="88582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4437112"/>
            <a:ext cx="5257800" cy="88582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5589240"/>
            <a:ext cx="455295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For a Thin Film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D1, D2 and D3 are the dynamical matrices and given by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Where </a:t>
            </a:r>
            <a:r>
              <a:rPr lang="el-GR" altLang="zh-CN" dirty="0" smtClean="0">
                <a:latin typeface="Calibri"/>
                <a:cs typeface="Calibri"/>
              </a:rPr>
              <a:t>α</a:t>
            </a:r>
            <a:r>
              <a:rPr lang="en-US" altLang="zh-CN" dirty="0" smtClean="0">
                <a:latin typeface="Calibri"/>
                <a:cs typeface="Calibri"/>
              </a:rPr>
              <a:t> = 1,2,3</a:t>
            </a:r>
            <a:endParaRPr lang="zh-CN" alt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636912"/>
            <a:ext cx="6066807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For a Thin Film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matrices D12 and D23 may be regards as transmission matrices that link the amplitude of the waves on the two sides of the interface and are given by</a:t>
            </a:r>
            <a:endParaRPr lang="zh-CN" alt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3" y="3645024"/>
            <a:ext cx="5112568" cy="1495269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301208"/>
            <a:ext cx="5534076" cy="1556792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-8890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For a Thin Film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expression for D23 are similar to those of D12.</a:t>
            </a:r>
          </a:p>
          <a:p>
            <a:r>
              <a:rPr lang="en-US" altLang="zh-CN" dirty="0" smtClean="0"/>
              <a:t>The equations can be written formally as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717032"/>
            <a:ext cx="2867025" cy="80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</a:t>
            </a:r>
            <a:r>
              <a:rPr lang="el-GR" altLang="zh-CN" dirty="0" smtClean="0"/>
              <a:t>Χ</a:t>
            </a:r>
            <a:r>
              <a:rPr lang="en-US" altLang="zh-CN" dirty="0" smtClean="0"/>
              <a:t>2 Matrix Formulation For a Thin Film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amplitudes are related by</a:t>
            </a:r>
            <a:endParaRPr lang="zh-CN" alt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420888"/>
            <a:ext cx="4010025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763</Words>
  <Application>Microsoft Office PowerPoint</Application>
  <PresentationFormat>全屏显示(4:3)</PresentationFormat>
  <Paragraphs>97</Paragraphs>
  <Slides>27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Office 主题</vt:lpstr>
      <vt:lpstr>Matrix Formulation for Isotropic Layered  Media</vt:lpstr>
      <vt:lpstr>2Χ2 Matrix Formulation For a Thin Film</vt:lpstr>
      <vt:lpstr>2Χ2 Matrix Formulation For a Thin Film</vt:lpstr>
      <vt:lpstr>2Χ2 Matrix Formulation For a Thin Film</vt:lpstr>
      <vt:lpstr>2Χ2 Matrix Formulation For a Thin Film</vt:lpstr>
      <vt:lpstr>2Χ2 Matrix Formulation For a Thin Film</vt:lpstr>
      <vt:lpstr>2Χ2 Matrix Formulation For a Thin Film</vt:lpstr>
      <vt:lpstr>2Χ2 Matrix Formulation For a Thin Film</vt:lpstr>
      <vt:lpstr>2Χ2 Matrix Formulation For a Thin Film</vt:lpstr>
      <vt:lpstr>2Χ2 Matrix Formulation  for Multilayer System</vt:lpstr>
      <vt:lpstr>2Χ2 Matrix Formulation  for Multilayer System</vt:lpstr>
      <vt:lpstr>2Χ2 Matrix Formulation  for Multilayer System</vt:lpstr>
      <vt:lpstr>2Χ2 Matrix Formulation  for Multilayer System</vt:lpstr>
      <vt:lpstr>2Χ2 Matrix Formulation  for Multilayer System</vt:lpstr>
      <vt:lpstr>Transmittance and Reflectance</vt:lpstr>
      <vt:lpstr>Transmittance and Reflectance</vt:lpstr>
      <vt:lpstr>Example: Quarter-Wave Stack</vt:lpstr>
      <vt:lpstr>Example: Quarter-Wave Stack</vt:lpstr>
      <vt:lpstr>Example: Quarter-Wave Stack</vt:lpstr>
      <vt:lpstr>Example: Quarter-Wave Stack</vt:lpstr>
      <vt:lpstr>General Theorems of Layered Media</vt:lpstr>
      <vt:lpstr>General Theorems of Layered Media</vt:lpstr>
      <vt:lpstr>Left and Right Incidence Theorem</vt:lpstr>
      <vt:lpstr>Left and Right Incidence Theorem</vt:lpstr>
      <vt:lpstr>Left and Right Incidence Theorem</vt:lpstr>
      <vt:lpstr>Principles of Reversibility</vt:lpstr>
      <vt:lpstr>Conservation of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Formulation for Isotropic Layered  Media</dc:title>
  <dc:creator>wb</dc:creator>
  <cp:lastModifiedBy>wb</cp:lastModifiedBy>
  <cp:revision>41</cp:revision>
  <dcterms:created xsi:type="dcterms:W3CDTF">2012-12-14T12:29:03Z</dcterms:created>
  <dcterms:modified xsi:type="dcterms:W3CDTF">2012-12-22T03:03:34Z</dcterms:modified>
</cp:coreProperties>
</file>