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55814-26B9-42D9-BE5E-55A6E0C4400D}" type="datetimeFigureOut">
              <a:rPr lang="zh-CN" altLang="en-US" smtClean="0"/>
              <a:pPr/>
              <a:t>2012/12/9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03E-3DEC-45A4-96CB-FD9CE5251D8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下一节垂直入射没有什么特别要讲的，上课时可在黑板上点一下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DC03E-3DEC-45A4-96CB-FD9CE5251D85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我认为后面的公式推导意义不大，</a:t>
            </a:r>
            <a:r>
              <a:rPr lang="zh-CN" altLang="en-US" baseline="0" dirty="0" smtClean="0"/>
              <a:t> 可省略。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DC03E-3DEC-45A4-96CB-FD9CE5251D85}" type="slidenum">
              <a:rPr lang="zh-CN" altLang="en-US" smtClean="0"/>
              <a:pPr/>
              <a:t>34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CN" dirty="0" smtClean="0"/>
              <a:t>3.4</a:t>
            </a:r>
            <a:r>
              <a:rPr lang="zh-CN" altLang="en-US" smtClean="0"/>
              <a:t>节也就是折射率变复数，我觉得可以让学生们自学。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DC03E-3DEC-45A4-96CB-FD9CE5251D85}" type="slidenum">
              <a:rPr lang="zh-CN" altLang="en-US" smtClean="0"/>
              <a:pPr/>
              <a:t>36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2012/12/9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Reflection and Refraction of Plane Waves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Reflection and Transmission of s Wave (TE Wave)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 the light is incident from medium 1, the reflection and transmission coefficients are given for a single interface as</a:t>
            </a:r>
            <a:endParaRPr lang="zh-CN" alt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3212976"/>
            <a:ext cx="4638675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Reflection and Transmission of s Wave (TE Wave)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Finally, we can obtain the equations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2348880"/>
            <a:ext cx="4434846" cy="1080120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3789040"/>
            <a:ext cx="4422138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Reflection and Transmission of p Wave (TM Wave)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p wave is also known as TM wave because the magnetic field vector is perpendicular to the plane of incidence.</a:t>
            </a:r>
            <a:endParaRPr lang="zh-CN" alt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068960"/>
            <a:ext cx="4464496" cy="3689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Reflection and Transmission of p Wave (TM Wave)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Imposing the continuity of </a:t>
            </a:r>
            <a:r>
              <a:rPr lang="en-US" altLang="zh-CN" dirty="0" err="1" smtClean="0"/>
              <a:t>E</a:t>
            </a:r>
            <a:r>
              <a:rPr lang="en-US" altLang="zh-CN" sz="1600" dirty="0" err="1" smtClean="0"/>
              <a:t>z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H</a:t>
            </a:r>
            <a:r>
              <a:rPr lang="en-US" altLang="zh-CN" sz="1600" dirty="0" err="1" smtClean="0"/>
              <a:t>y</a:t>
            </a:r>
            <a:r>
              <a:rPr lang="en-US" altLang="zh-CN" dirty="0" smtClean="0"/>
              <a:t> at the interface x = 0 leads to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3068960"/>
            <a:ext cx="6937814" cy="576064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3717032"/>
            <a:ext cx="7444519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Reflection and Transmission of p Wave (TM Wave)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These two equations can be written as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Where</a:t>
            </a:r>
            <a:endParaRPr lang="zh-CN" altLang="en-US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2420888"/>
            <a:ext cx="3933825" cy="914400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1953" y="3933056"/>
            <a:ext cx="5322893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Reflection and Transmission of p Wave (TM Wave)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 the light is incident from medium 1, the reflection and transmission coefficients are given for a single interface as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3429000"/>
            <a:ext cx="4876800" cy="1047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Reflection and Transmission of p Wave (TM Wave)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Finally, we can obtain the equations</a:t>
            </a:r>
            <a:endParaRPr lang="zh-CN" altLang="en-US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2420888"/>
            <a:ext cx="5288776" cy="1273501"/>
          </a:xfrm>
          <a:prstGeom prst="rect">
            <a:avLst/>
          </a:prstGeom>
          <a:noFill/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4221088"/>
            <a:ext cx="5352313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Reflectance and Transmittance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The Fresnel formulas give the ratios of the amplitude of the reflected wave and the transmitted wave to the amplitude of the incident wave.</a:t>
            </a:r>
          </a:p>
          <a:p>
            <a:r>
              <a:rPr lang="en-US" altLang="zh-CN" dirty="0" smtClean="0"/>
              <a:t>The power flow parallel to the boundary surface is unaffected and is a constant throughout the medium.</a:t>
            </a:r>
          </a:p>
          <a:p>
            <a:r>
              <a:rPr lang="en-US" altLang="zh-CN" dirty="0" smtClean="0"/>
              <a:t>As far as the reflection and transmission are concerned, we only consider the normal component of the time-averaged </a:t>
            </a:r>
            <a:r>
              <a:rPr lang="en-US" altLang="zh-CN" dirty="0" err="1" smtClean="0"/>
              <a:t>Poynting’s</a:t>
            </a:r>
            <a:r>
              <a:rPr lang="en-US" altLang="zh-CN" dirty="0" smtClean="0"/>
              <a:t> vector of the incident, reflected, and the transmitted waves.</a:t>
            </a:r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Reflectance and Transmittance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reflectance and transmittance are defined as</a:t>
            </a:r>
            <a:endParaRPr lang="zh-CN" altLang="en-US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2636912"/>
            <a:ext cx="4386360" cy="1008112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3933056"/>
            <a:ext cx="4423130" cy="1042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Reflectance and Transmittance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time-average </a:t>
            </a:r>
            <a:r>
              <a:rPr lang="en-US" altLang="zh-CN" dirty="0" err="1" smtClean="0"/>
              <a:t>Poynting’s</a:t>
            </a:r>
            <a:r>
              <a:rPr lang="en-US" altLang="zh-CN" dirty="0" smtClean="0"/>
              <a:t> vector for a plane wave with a real wave vector is 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The reflectance and transmittance are related to the Fresnel coefficients by the equations</a:t>
            </a:r>
            <a:endParaRPr lang="zh-CN" altLang="en-US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2708920"/>
            <a:ext cx="2514600" cy="1123950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4941168"/>
            <a:ext cx="1943100" cy="542925"/>
          </a:xfrm>
          <a:prstGeom prst="rect">
            <a:avLst/>
          </a:prstGeom>
          <a:noFill/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4797152"/>
            <a:ext cx="2038350" cy="742950"/>
          </a:xfrm>
          <a:prstGeom prst="rect">
            <a:avLst/>
          </a:prstGeom>
          <a:noFill/>
        </p:spPr>
      </p:pic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5445224"/>
            <a:ext cx="3419475" cy="1190625"/>
          </a:xfrm>
          <a:prstGeom prst="rect">
            <a:avLst/>
          </a:prstGeom>
          <a:noFill/>
        </p:spPr>
      </p:pic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5301208"/>
            <a:ext cx="3514725" cy="1343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Snell Law and Fresnel’s Formulas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field amplitude of an incident plane wave with frequency </a:t>
            </a:r>
            <a:r>
              <a:rPr lang="el-GR" altLang="zh-CN" dirty="0" smtClean="0">
                <a:latin typeface="Calibri"/>
                <a:cs typeface="Calibri"/>
              </a:rPr>
              <a:t>ω</a:t>
            </a:r>
            <a:r>
              <a:rPr lang="en-US" altLang="zh-CN" dirty="0" smtClean="0">
                <a:latin typeface="Calibri"/>
                <a:cs typeface="Calibri"/>
              </a:rPr>
              <a:t> and wave propagation </a:t>
            </a:r>
            <a:r>
              <a:rPr lang="en-US" altLang="zh-CN" b="1" dirty="0" err="1" smtClean="0">
                <a:latin typeface="Calibri"/>
                <a:cs typeface="Calibri"/>
              </a:rPr>
              <a:t>K</a:t>
            </a:r>
            <a:r>
              <a:rPr lang="en-US" altLang="zh-CN" sz="1600" dirty="0" err="1" smtClean="0">
                <a:latin typeface="Calibri"/>
                <a:cs typeface="Calibri"/>
              </a:rPr>
              <a:t>i</a:t>
            </a:r>
            <a:r>
              <a:rPr lang="en-US" altLang="zh-CN" sz="1600" dirty="0" smtClean="0">
                <a:latin typeface="Calibri"/>
                <a:cs typeface="Calibri"/>
              </a:rPr>
              <a:t> </a:t>
            </a:r>
            <a:r>
              <a:rPr lang="en-US" altLang="zh-CN" dirty="0" smtClean="0">
                <a:latin typeface="Calibri"/>
                <a:cs typeface="Calibri"/>
              </a:rPr>
              <a:t>can be represented as</a:t>
            </a:r>
          </a:p>
          <a:p>
            <a:endParaRPr lang="en-US" altLang="zh-CN" sz="1600" dirty="0" smtClean="0">
              <a:latin typeface="Calibri"/>
              <a:cs typeface="Calibri"/>
            </a:endParaRPr>
          </a:p>
          <a:p>
            <a:endParaRPr lang="en-US" altLang="zh-CN" sz="1600" dirty="0" smtClean="0">
              <a:latin typeface="Calibri"/>
              <a:cs typeface="Calibri"/>
            </a:endParaRPr>
          </a:p>
          <a:p>
            <a:endParaRPr lang="en-US" altLang="zh-CN" sz="1600" dirty="0" smtClean="0">
              <a:latin typeface="Calibri"/>
              <a:cs typeface="Calibri"/>
            </a:endParaRPr>
          </a:p>
          <a:p>
            <a:r>
              <a:rPr lang="en-US" altLang="zh-CN" dirty="0" smtClean="0">
                <a:cs typeface="Calibri"/>
              </a:rPr>
              <a:t>The corresponding reflected wave and transmitted wave can be represented as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3068960"/>
            <a:ext cx="4019550" cy="5334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5013176"/>
            <a:ext cx="4114800" cy="5334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74590" y="5661248"/>
            <a:ext cx="405765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Reflectance and Transmittance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transmittance formulas are only valid for pure dielectric media.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The Reflectance and Transmittance are in agreement with the law of conservation of energy, that is R + T = 1.</a:t>
            </a:r>
            <a:endParaRPr lang="zh-CN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Principle of Reversibility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The coefficients of the light which is incident from medium 1 onto medium 2 can be note as r</a:t>
            </a:r>
            <a:r>
              <a:rPr lang="en-US" altLang="zh-CN" sz="1600" dirty="0" smtClean="0"/>
              <a:t>12</a:t>
            </a:r>
            <a:r>
              <a:rPr lang="en-US" altLang="zh-CN" dirty="0" smtClean="0"/>
              <a:t> and t</a:t>
            </a:r>
            <a:r>
              <a:rPr lang="en-US" altLang="zh-CN" sz="1600" dirty="0" smtClean="0"/>
              <a:t>12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The coefficients of the light which is incident from medium 2 onto medium 1 can be note as r</a:t>
            </a:r>
            <a:r>
              <a:rPr lang="en-US" altLang="zh-CN" sz="1700" dirty="0" smtClean="0"/>
              <a:t>21</a:t>
            </a:r>
            <a:r>
              <a:rPr lang="en-US" altLang="zh-CN" dirty="0" smtClean="0"/>
              <a:t> and t</a:t>
            </a:r>
            <a:r>
              <a:rPr lang="en-US" altLang="zh-CN" sz="1700" dirty="0" smtClean="0"/>
              <a:t>21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We can get the relationship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509120"/>
            <a:ext cx="2105025" cy="533400"/>
          </a:xfrm>
          <a:prstGeom prst="rect">
            <a:avLst/>
          </a:prstGeom>
          <a:noFill/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5157192"/>
            <a:ext cx="3705225" cy="1076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Principle of Reversibility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Furthermore, it can be sure that</a:t>
            </a:r>
            <a:endParaRPr lang="zh-CN" altLang="en-US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2204864"/>
            <a:ext cx="369570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Principle of Reversibility</a:t>
            </a:r>
            <a:endParaRPr lang="zh-CN" altLang="en-US" dirty="0"/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268759"/>
            <a:ext cx="6793161" cy="53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Principle of Reversibility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Referring to the figure, we can get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If we assume that the law of reflection and transmission holds for the time-averaged waves, we expect that the reverse-propagating     and     must produce their own reflected waves and transmitted waves.</a:t>
            </a:r>
            <a:endParaRPr lang="zh-CN" altLang="en-US" dirty="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276872"/>
            <a:ext cx="6062388" cy="576064"/>
          </a:xfrm>
          <a:prstGeom prst="rect">
            <a:avLst/>
          </a:prstGeom>
          <a:noFill/>
        </p:spPr>
      </p:pic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-8890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4293096"/>
            <a:ext cx="430292" cy="504056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4293096"/>
            <a:ext cx="442586" cy="504056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9" y="5517232"/>
            <a:ext cx="4320480" cy="61937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98453" y="5517232"/>
            <a:ext cx="4410051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Principle of Reversibility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Fresnel reflectance and transmittance for incidence 1→2 are equal to those of incidence 2→1 provide that these two media are dielectrics with real n</a:t>
            </a:r>
            <a:r>
              <a:rPr lang="en-US" altLang="zh-CN" sz="1600" dirty="0" smtClean="0"/>
              <a:t>1</a:t>
            </a:r>
            <a:r>
              <a:rPr lang="en-US" altLang="zh-CN" dirty="0" smtClean="0"/>
              <a:t> and n</a:t>
            </a:r>
            <a:r>
              <a:rPr lang="en-US" altLang="zh-CN" sz="1600" dirty="0" smtClean="0"/>
              <a:t>2</a:t>
            </a:r>
            <a:r>
              <a:rPr lang="en-US" altLang="zh-CN" dirty="0" smtClean="0"/>
              <a:t> and the incidence angles obey Snell refraction law.</a:t>
            </a:r>
            <a:endParaRPr lang="zh-CN" altLang="en-US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4365104"/>
            <a:ext cx="5304004" cy="72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Total Internal Reflection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 the incident medium has a refractive index larger than that of the second medium and if the incidence angle </a:t>
            </a:r>
            <a:r>
              <a:rPr lang="el-GR" altLang="zh-CN" dirty="0" smtClean="0">
                <a:latin typeface="Calibri"/>
                <a:cs typeface="Calibri"/>
              </a:rPr>
              <a:t>θ</a:t>
            </a:r>
            <a:r>
              <a:rPr lang="en-US" altLang="zh-CN" dirty="0" smtClean="0">
                <a:latin typeface="Calibri"/>
                <a:cs typeface="Calibri"/>
              </a:rPr>
              <a:t> is sufficiently large, Snell’s law, </a:t>
            </a:r>
            <a:endParaRPr lang="zh-CN" altLang="en-US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3645024"/>
            <a:ext cx="3127732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Total Internal Reflection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critical angle of incidence, where sin</a:t>
            </a:r>
            <a:r>
              <a:rPr lang="el-GR" altLang="zh-CN" dirty="0" smtClean="0">
                <a:latin typeface="Calibri"/>
                <a:cs typeface="Calibri"/>
              </a:rPr>
              <a:t>θ</a:t>
            </a:r>
            <a:r>
              <a:rPr lang="en-US" altLang="zh-CN" sz="1600" dirty="0" smtClean="0">
                <a:latin typeface="Calibri"/>
                <a:cs typeface="Calibri"/>
              </a:rPr>
              <a:t>2</a:t>
            </a:r>
            <a:r>
              <a:rPr lang="en-US" altLang="zh-CN" dirty="0" smtClean="0">
                <a:latin typeface="Calibri"/>
                <a:cs typeface="Calibri"/>
              </a:rPr>
              <a:t> = 1, is given by</a:t>
            </a:r>
          </a:p>
          <a:p>
            <a:endParaRPr lang="en-US" altLang="zh-CN" dirty="0" smtClean="0">
              <a:latin typeface="Calibri"/>
              <a:cs typeface="Calibri"/>
            </a:endParaRPr>
          </a:p>
          <a:p>
            <a:r>
              <a:rPr lang="en-US" altLang="zh-CN" dirty="0" smtClean="0">
                <a:latin typeface="Calibri"/>
                <a:cs typeface="Calibri"/>
              </a:rPr>
              <a:t>For waves incident from medium 1 at </a:t>
            </a:r>
            <a:r>
              <a:rPr lang="el-GR" altLang="zh-CN" dirty="0" smtClean="0">
                <a:latin typeface="Calibri"/>
                <a:cs typeface="Calibri"/>
              </a:rPr>
              <a:t>θ</a:t>
            </a:r>
            <a:r>
              <a:rPr lang="en-US" altLang="zh-CN" sz="1600" dirty="0" smtClean="0">
                <a:latin typeface="Calibri"/>
                <a:cs typeface="Calibri"/>
              </a:rPr>
              <a:t>1</a:t>
            </a:r>
            <a:r>
              <a:rPr lang="en-US" altLang="zh-CN" dirty="0" smtClean="0">
                <a:latin typeface="Calibri"/>
                <a:cs typeface="Calibri"/>
              </a:rPr>
              <a:t>=</a:t>
            </a:r>
            <a:r>
              <a:rPr lang="el-GR" altLang="zh-CN" dirty="0" smtClean="0">
                <a:latin typeface="Calibri"/>
                <a:cs typeface="Calibri"/>
              </a:rPr>
              <a:t>θ</a:t>
            </a:r>
            <a:r>
              <a:rPr lang="en-US" altLang="zh-CN" sz="1600" dirty="0" smtClean="0">
                <a:latin typeface="Calibri"/>
                <a:cs typeface="Calibri"/>
              </a:rPr>
              <a:t>c</a:t>
            </a:r>
            <a:r>
              <a:rPr lang="en-US" altLang="zh-CN" dirty="0" smtClean="0">
                <a:latin typeface="Calibri"/>
                <a:cs typeface="Calibri"/>
              </a:rPr>
              <a:t>, the refracted wave is propagating parallel to the interface. There can be no energy flow across the interface.</a:t>
            </a:r>
            <a:endParaRPr lang="zh-CN" altLang="en-US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2420888"/>
            <a:ext cx="3960440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Total Internal Reflection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incident angle </a:t>
            </a:r>
            <a:r>
              <a:rPr lang="el-GR" altLang="zh-CN" dirty="0" smtClean="0">
                <a:latin typeface="Calibri"/>
                <a:cs typeface="Calibri"/>
              </a:rPr>
              <a:t>θ</a:t>
            </a:r>
            <a:r>
              <a:rPr lang="en-US" altLang="zh-CN" dirty="0" smtClean="0">
                <a:latin typeface="Calibri"/>
                <a:cs typeface="Calibri"/>
              </a:rPr>
              <a:t>1 &gt; </a:t>
            </a:r>
            <a:r>
              <a:rPr lang="el-GR" altLang="zh-CN" dirty="0" smtClean="0">
                <a:latin typeface="Calibri"/>
                <a:cs typeface="Calibri"/>
              </a:rPr>
              <a:t>θ</a:t>
            </a:r>
            <a:r>
              <a:rPr lang="en-US" altLang="zh-CN" dirty="0" smtClean="0">
                <a:latin typeface="Calibri"/>
                <a:cs typeface="Calibri"/>
              </a:rPr>
              <a:t>c, sin</a:t>
            </a:r>
            <a:r>
              <a:rPr lang="el-GR" altLang="zh-CN" dirty="0" smtClean="0">
                <a:latin typeface="Calibri"/>
                <a:cs typeface="Calibri"/>
              </a:rPr>
              <a:t>θ</a:t>
            </a:r>
            <a:r>
              <a:rPr lang="en-US" altLang="zh-CN" dirty="0" smtClean="0">
                <a:latin typeface="Calibri"/>
                <a:cs typeface="Calibri"/>
              </a:rPr>
              <a:t>2 &gt; 1, this means that </a:t>
            </a:r>
            <a:r>
              <a:rPr lang="el-GR" altLang="zh-CN" dirty="0" smtClean="0">
                <a:cs typeface="Calibri"/>
              </a:rPr>
              <a:t>θ</a:t>
            </a:r>
            <a:r>
              <a:rPr lang="en-US" altLang="zh-CN" dirty="0" smtClean="0">
                <a:cs typeface="Calibri"/>
              </a:rPr>
              <a:t>2 is a complex angle with a purely imaginary cosine</a:t>
            </a:r>
            <a:endParaRPr lang="zh-CN" altLang="en-US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3212976"/>
            <a:ext cx="4217501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Total Internal Reflection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The Fresnel formulas for the reflection coefficients become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These two reflection coefficients are complex numbers of unit modulus, which means  all the light energies are totally reflected from the surface.</a:t>
            </a:r>
            <a:endParaRPr lang="zh-CN" alt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348881"/>
            <a:ext cx="4032448" cy="920796"/>
          </a:xfrm>
          <a:prstGeom prst="rect">
            <a:avLst/>
          </a:prstGeom>
          <a:noFill/>
        </p:spPr>
      </p:pic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7" y="3356992"/>
            <a:ext cx="4320479" cy="916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Snell Law and Fresnel’s Formulas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Any boundary condition that relates these three field amplitudes at the plane interface x=0 will require that the spatial (and temporal) variation of all fields be the same. Consequently, the arguments of these field amplitudes at any point on the boundary x = 0 must satisfy the equation</a:t>
            </a:r>
            <a:endParaRPr lang="zh-CN" altLang="en-US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5373216"/>
            <a:ext cx="7625268" cy="576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Evanescent Waves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When the incident angle is greater than the critical angle </a:t>
            </a:r>
            <a:r>
              <a:rPr lang="el-GR" altLang="zh-CN" dirty="0" smtClean="0">
                <a:latin typeface="Calibri"/>
                <a:cs typeface="Calibri"/>
              </a:rPr>
              <a:t>θ</a:t>
            </a:r>
            <a:r>
              <a:rPr lang="en-US" altLang="zh-CN" sz="1600" dirty="0" smtClean="0">
                <a:latin typeface="Calibri"/>
                <a:cs typeface="Calibri"/>
              </a:rPr>
              <a:t>c, </a:t>
            </a:r>
            <a:r>
              <a:rPr lang="en-US" altLang="zh-CN" dirty="0" smtClean="0">
                <a:latin typeface="Calibri"/>
                <a:cs typeface="Calibri"/>
              </a:rPr>
              <a:t>a wave will be totally reflected from the surface.</a:t>
            </a:r>
          </a:p>
          <a:p>
            <a:r>
              <a:rPr lang="en-US" altLang="zh-CN" dirty="0" smtClean="0"/>
              <a:t>If we examine the Fresnel transmission coefficients </a:t>
            </a:r>
            <a:r>
              <a:rPr lang="en-US" altLang="zh-CN" dirty="0" err="1" smtClean="0"/>
              <a:t>t</a:t>
            </a:r>
            <a:r>
              <a:rPr lang="en-US" altLang="zh-CN" sz="1700" dirty="0" err="1" smtClean="0"/>
              <a:t>s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t</a:t>
            </a:r>
            <a:r>
              <a:rPr lang="en-US" altLang="zh-CN" sz="1700" dirty="0" err="1" smtClean="0"/>
              <a:t>p</a:t>
            </a:r>
            <a:r>
              <a:rPr lang="en-US" altLang="zh-CN" dirty="0" smtClean="0"/>
              <a:t> at total reflection, we notice that </a:t>
            </a:r>
            <a:r>
              <a:rPr lang="en-US" altLang="zh-CN" dirty="0" err="1" smtClean="0"/>
              <a:t>t</a:t>
            </a:r>
            <a:r>
              <a:rPr lang="en-US" altLang="zh-CN" sz="1700" dirty="0" err="1" smtClean="0"/>
              <a:t>s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t</a:t>
            </a:r>
            <a:r>
              <a:rPr lang="en-US" altLang="zh-CN" sz="1700" dirty="0" err="1" smtClean="0"/>
              <a:t>p</a:t>
            </a:r>
            <a:r>
              <a:rPr lang="en-US" altLang="zh-CN" dirty="0" smtClean="0"/>
              <a:t> are not vanishing.</a:t>
            </a:r>
          </a:p>
          <a:p>
            <a:r>
              <a:rPr lang="en-US" altLang="zh-CN" dirty="0" smtClean="0"/>
              <a:t>This means that even though the light energies are totally reflected, the electromagnetic fields still penetrate into the second medium.</a:t>
            </a:r>
            <a:endParaRPr lang="zh-CN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Evanescent Waves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electric field of the transmitted wave is proportional to the real part of the complex quantities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Eliminate the </a:t>
            </a:r>
            <a:r>
              <a:rPr lang="el-GR" altLang="zh-CN" dirty="0" smtClean="0">
                <a:latin typeface="Calibri"/>
                <a:cs typeface="Calibri"/>
              </a:rPr>
              <a:t>θ</a:t>
            </a:r>
            <a:r>
              <a:rPr lang="en-US" altLang="zh-CN" dirty="0" smtClean="0">
                <a:latin typeface="Calibri"/>
                <a:cs typeface="Calibri"/>
              </a:rPr>
              <a:t>2, we can get</a:t>
            </a:r>
          </a:p>
          <a:p>
            <a:endParaRPr lang="en-US" altLang="zh-CN" dirty="0" smtClean="0">
              <a:latin typeface="Calibri"/>
              <a:cs typeface="Calibri"/>
            </a:endParaRPr>
          </a:p>
          <a:p>
            <a:r>
              <a:rPr lang="en-US" altLang="zh-CN" dirty="0" smtClean="0">
                <a:latin typeface="Calibri"/>
                <a:cs typeface="Calibri"/>
              </a:rPr>
              <a:t>where</a:t>
            </a:r>
            <a:endParaRPr lang="zh-CN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3212976"/>
            <a:ext cx="5184576" cy="441012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4365104"/>
            <a:ext cx="4288867" cy="432048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5229200"/>
            <a:ext cx="3826490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Evanescent Waves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notice that </a:t>
            </a:r>
            <a:r>
              <a:rPr lang="el-GR" altLang="zh-CN" dirty="0" smtClean="0">
                <a:latin typeface="Calibri"/>
                <a:cs typeface="Calibri"/>
              </a:rPr>
              <a:t>θ</a:t>
            </a:r>
            <a:r>
              <a:rPr lang="en-US" altLang="zh-CN" dirty="0" smtClean="0">
                <a:latin typeface="Calibri"/>
                <a:cs typeface="Calibri"/>
              </a:rPr>
              <a:t>1&gt;</a:t>
            </a:r>
            <a:r>
              <a:rPr lang="el-GR" altLang="zh-CN" dirty="0" smtClean="0">
                <a:latin typeface="Calibri"/>
                <a:cs typeface="Calibri"/>
              </a:rPr>
              <a:t>θ</a:t>
            </a:r>
            <a:r>
              <a:rPr lang="en-US" altLang="zh-CN" dirty="0" smtClean="0">
                <a:latin typeface="Calibri"/>
                <a:cs typeface="Calibri"/>
              </a:rPr>
              <a:t>c, q is  a positive number, and the electric field vector decreases exponentially as x increases.</a:t>
            </a:r>
          </a:p>
          <a:p>
            <a:endParaRPr lang="en-US" altLang="zh-CN" dirty="0" smtClean="0">
              <a:latin typeface="Calibri"/>
              <a:cs typeface="Calibri"/>
            </a:endParaRPr>
          </a:p>
          <a:p>
            <a:r>
              <a:rPr lang="en-US" altLang="zh-CN" dirty="0" smtClean="0">
                <a:latin typeface="Calibri"/>
                <a:cs typeface="Calibri"/>
              </a:rPr>
              <a:t>The time-averaged normal component of </a:t>
            </a:r>
            <a:r>
              <a:rPr lang="en-US" altLang="zh-CN" dirty="0" err="1" smtClean="0">
                <a:latin typeface="Calibri"/>
                <a:cs typeface="Calibri"/>
              </a:rPr>
              <a:t>Poynting’s</a:t>
            </a:r>
            <a:r>
              <a:rPr lang="en-US" altLang="zh-CN" dirty="0" smtClean="0">
                <a:latin typeface="Calibri"/>
                <a:cs typeface="Calibri"/>
              </a:rPr>
              <a:t> vector in the second medium can be evaluated </a:t>
            </a:r>
          </a:p>
          <a:p>
            <a:endParaRPr lang="zh-CN" altLang="en-US" dirty="0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5229200"/>
            <a:ext cx="4819650" cy="809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Goos-Hanchen</a:t>
            </a:r>
            <a:r>
              <a:rPr lang="en-US" altLang="zh-CN" dirty="0" smtClean="0"/>
              <a:t> Shift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parallel component </a:t>
            </a:r>
            <a:r>
              <a:rPr lang="en-US" altLang="zh-CN" dirty="0" err="1" smtClean="0"/>
              <a:t>Sx</a:t>
            </a:r>
            <a:r>
              <a:rPr lang="en-US" altLang="zh-CN" dirty="0" smtClean="0"/>
              <a:t> is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If an optical beam is incident at an angle greater than critical angle, light will penetrate into the second medium with a depth of penetration on the order of 1/q.</a:t>
            </a:r>
          </a:p>
          <a:p>
            <a:pPr>
              <a:buNone/>
            </a:pP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2204864"/>
            <a:ext cx="3265479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Goos-Hanchen</a:t>
            </a:r>
            <a:r>
              <a:rPr lang="en-US" altLang="zh-CN" dirty="0" smtClean="0"/>
              <a:t> Shift</a:t>
            </a:r>
            <a:endParaRPr lang="zh-CN" altLang="en-US" dirty="0"/>
          </a:p>
        </p:txBody>
      </p:sp>
      <p:pic>
        <p:nvPicPr>
          <p:cNvPr id="491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268760"/>
            <a:ext cx="5815795" cy="287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15616" y="4797152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A totally reflected optical beam of finite cross section will be displaced laterally relative to the incident beam at the boundary surface, which is known as </a:t>
            </a:r>
            <a:r>
              <a:rPr lang="en-US" altLang="zh-CN" sz="2400" dirty="0" err="1" smtClean="0"/>
              <a:t>Goos-Hanchen</a:t>
            </a:r>
            <a:r>
              <a:rPr lang="en-US" altLang="zh-CN" sz="2400" dirty="0" smtClean="0"/>
              <a:t> shift.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Polarization by Reflection; </a:t>
            </a:r>
            <a:br>
              <a:rPr lang="en-US" altLang="zh-CN" dirty="0" smtClean="0"/>
            </a:br>
            <a:r>
              <a:rPr lang="en-US" altLang="zh-CN" dirty="0" smtClean="0"/>
              <a:t>Brewster Angle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reflectance of the s wave is always greater than the reflectance of the p wave except at normal incidence and grazing incidence.</a:t>
            </a:r>
          </a:p>
          <a:p>
            <a:r>
              <a:rPr lang="en-US" altLang="zh-CN" dirty="0" smtClean="0"/>
              <a:t>Furthermore , the Fresnel reflection coefficient </a:t>
            </a:r>
            <a:r>
              <a:rPr lang="en-US" altLang="zh-CN" dirty="0" err="1" smtClean="0"/>
              <a:t>r</a:t>
            </a:r>
            <a:r>
              <a:rPr lang="en-US" altLang="zh-CN" sz="1600" dirty="0" err="1" smtClean="0"/>
              <a:t>p</a:t>
            </a:r>
            <a:r>
              <a:rPr lang="en-US" altLang="zh-CN" dirty="0" smtClean="0"/>
              <a:t> vanishes when the incidence angle is such that</a:t>
            </a:r>
            <a:endParaRPr lang="zh-CN" altLang="en-US" dirty="0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4941168"/>
            <a:ext cx="4425858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Polarization by Reflection; </a:t>
            </a:r>
            <a:br>
              <a:rPr lang="en-US" altLang="zh-CN" dirty="0" smtClean="0"/>
            </a:br>
            <a:r>
              <a:rPr lang="en-US" altLang="zh-CN" dirty="0" smtClean="0"/>
              <a:t>Brewster Angle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4525963"/>
          </a:xfrm>
        </p:spPr>
        <p:txBody>
          <a:bodyPr/>
          <a:lstStyle/>
          <a:p>
            <a:r>
              <a:rPr lang="en-US" altLang="zh-CN" dirty="0" smtClean="0"/>
              <a:t>Brewster angle equals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The Fresnel reflectance for the p wave vanishes when the propagation vectors of the transmitted wave and the reflected wave are mutually orthogonal.</a:t>
            </a:r>
            <a:endParaRPr lang="zh-CN" altLang="en-US" dirty="0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2204864"/>
            <a:ext cx="1952625" cy="74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Snell Law and Fresnel’s Formulas</a:t>
            </a:r>
            <a:endParaRPr lang="zh-CN" altLang="en-US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268760"/>
            <a:ext cx="526522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Snell Law and Fresnel’s Formulas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Let n</a:t>
            </a:r>
            <a:r>
              <a:rPr lang="en-US" altLang="zh-CN" sz="1600" dirty="0" smtClean="0"/>
              <a:t>1</a:t>
            </a:r>
            <a:r>
              <a:rPr lang="en-US" altLang="zh-CN" dirty="0" smtClean="0"/>
              <a:t> and n</a:t>
            </a:r>
            <a:r>
              <a:rPr lang="en-US" altLang="zh-CN" sz="1600" dirty="0" smtClean="0"/>
              <a:t>2</a:t>
            </a:r>
            <a:r>
              <a:rPr lang="en-US" altLang="zh-CN" dirty="0" smtClean="0"/>
              <a:t> be the indices of refraction of medium 1 and 2, respectively. The wave numbers have the magnitudes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All three wave propagation vectors </a:t>
            </a:r>
            <a:r>
              <a:rPr lang="en-US" altLang="zh-CN" dirty="0" err="1" smtClean="0"/>
              <a:t>k</a:t>
            </a:r>
            <a:r>
              <a:rPr lang="en-US" altLang="zh-CN" sz="1600" dirty="0" err="1" smtClean="0"/>
              <a:t>i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k</a:t>
            </a:r>
            <a:r>
              <a:rPr lang="en-US" altLang="zh-CN" sz="1600" dirty="0" err="1" smtClean="0"/>
              <a:t>r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k</a:t>
            </a:r>
            <a:r>
              <a:rPr lang="en-US" altLang="zh-CN" sz="1600" dirty="0" err="1" smtClean="0"/>
              <a:t>t</a:t>
            </a:r>
            <a:r>
              <a:rPr lang="en-US" altLang="zh-CN" dirty="0" smtClean="0"/>
              <a:t> must lie in a plane</a:t>
            </a:r>
            <a:endParaRPr lang="zh-CN" alt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3212976"/>
            <a:ext cx="3533775" cy="942975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4077072"/>
            <a:ext cx="2209800" cy="942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Snell Law and Fresnel’s Formulas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Furthermore the tangential components of all three wave vectors must be the same. We can get the following relation: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Snell’s Law is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212976"/>
            <a:ext cx="5114324" cy="504056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365103"/>
            <a:ext cx="1944216" cy="10857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Reflection and Transmission of s Wave (TE Wave)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s wave is also known as a TE wave because the electric field vector E is transverse to the plane of incidence.</a:t>
            </a:r>
          </a:p>
          <a:p>
            <a:pPr>
              <a:buNone/>
            </a:pPr>
            <a:endParaRPr lang="zh-CN" altLang="en-US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286125"/>
            <a:ext cx="41148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Reflection and Transmission of s Wave (TE Wave)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Imposing the continuity of </a:t>
            </a:r>
            <a:r>
              <a:rPr lang="en-US" altLang="zh-CN" dirty="0" err="1" smtClean="0"/>
              <a:t>E</a:t>
            </a:r>
            <a:r>
              <a:rPr lang="en-US" altLang="zh-CN" sz="1600" dirty="0" err="1" smtClean="0"/>
              <a:t>y</a:t>
            </a:r>
            <a:r>
              <a:rPr lang="en-US" altLang="zh-CN" dirty="0" smtClean="0"/>
              <a:t> and H</a:t>
            </a:r>
            <a:r>
              <a:rPr lang="en-US" altLang="zh-CN" sz="1600" dirty="0" smtClean="0"/>
              <a:t>z</a:t>
            </a:r>
            <a:r>
              <a:rPr lang="en-US" altLang="zh-CN" dirty="0" smtClean="0"/>
              <a:t> at the interface x = 0 leads to</a:t>
            </a:r>
            <a:endParaRPr lang="zh-CN" alt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2924944"/>
            <a:ext cx="4453958" cy="576064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933056"/>
            <a:ext cx="8331464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Reflection and Transmission of s Wave (TE Wave)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These two equations can be rewritten as a matrix equation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where</a:t>
            </a:r>
            <a:endParaRPr lang="zh-CN" altLang="en-US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2708920"/>
            <a:ext cx="3810000" cy="885825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4581128"/>
            <a:ext cx="6312882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1216</Words>
  <Application>Microsoft Office PowerPoint</Application>
  <PresentationFormat>全屏显示(4:3)</PresentationFormat>
  <Paragraphs>129</Paragraphs>
  <Slides>36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37" baseType="lpstr">
      <vt:lpstr>Office 主题</vt:lpstr>
      <vt:lpstr>Reflection and Refraction of Plane Waves</vt:lpstr>
      <vt:lpstr>Snell Law and Fresnel’s Formulas</vt:lpstr>
      <vt:lpstr>Snell Law and Fresnel’s Formulas</vt:lpstr>
      <vt:lpstr>Snell Law and Fresnel’s Formulas</vt:lpstr>
      <vt:lpstr>Snell Law and Fresnel’s Formulas</vt:lpstr>
      <vt:lpstr>Snell Law and Fresnel’s Formulas</vt:lpstr>
      <vt:lpstr>Reflection and Transmission of s Wave (TE Wave)</vt:lpstr>
      <vt:lpstr>Reflection and Transmission of s Wave (TE Wave)</vt:lpstr>
      <vt:lpstr>Reflection and Transmission of s Wave (TE Wave)</vt:lpstr>
      <vt:lpstr>Reflection and Transmission of s Wave (TE Wave)</vt:lpstr>
      <vt:lpstr>Reflection and Transmission of s Wave (TE Wave)</vt:lpstr>
      <vt:lpstr>Reflection and Transmission of p Wave (TM Wave)</vt:lpstr>
      <vt:lpstr>Reflection and Transmission of p Wave (TM Wave)</vt:lpstr>
      <vt:lpstr>Reflection and Transmission of p Wave (TM Wave)</vt:lpstr>
      <vt:lpstr>Reflection and Transmission of p Wave (TM Wave)</vt:lpstr>
      <vt:lpstr>Reflection and Transmission of p Wave (TM Wave)</vt:lpstr>
      <vt:lpstr>Reflectance and Transmittance</vt:lpstr>
      <vt:lpstr>Reflectance and Transmittance</vt:lpstr>
      <vt:lpstr>Reflectance and Transmittance</vt:lpstr>
      <vt:lpstr>Reflectance and Transmittance</vt:lpstr>
      <vt:lpstr>Principle of Reversibility</vt:lpstr>
      <vt:lpstr>Principle of Reversibility</vt:lpstr>
      <vt:lpstr>Principle of Reversibility</vt:lpstr>
      <vt:lpstr>Principle of Reversibility</vt:lpstr>
      <vt:lpstr>Principle of Reversibility</vt:lpstr>
      <vt:lpstr>Total Internal Reflection</vt:lpstr>
      <vt:lpstr>Total Internal Reflection</vt:lpstr>
      <vt:lpstr>Total Internal Reflection</vt:lpstr>
      <vt:lpstr>Total Internal Reflection</vt:lpstr>
      <vt:lpstr>Evanescent Waves </vt:lpstr>
      <vt:lpstr>Evanescent Waves </vt:lpstr>
      <vt:lpstr>Evanescent Waves </vt:lpstr>
      <vt:lpstr>Goos-Hanchen Shift</vt:lpstr>
      <vt:lpstr>Goos-Hanchen Shift</vt:lpstr>
      <vt:lpstr>Polarization by Reflection;  Brewster Angle</vt:lpstr>
      <vt:lpstr>Polarization by Reflection;  Brewster Angle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 and Refraction of Plane Waves</dc:title>
  <dc:creator>wb</dc:creator>
  <cp:lastModifiedBy>wb</cp:lastModifiedBy>
  <cp:revision>49</cp:revision>
  <dcterms:created xsi:type="dcterms:W3CDTF">2012-11-30T13:46:40Z</dcterms:created>
  <dcterms:modified xsi:type="dcterms:W3CDTF">2012-12-09T11:53:04Z</dcterms:modified>
</cp:coreProperties>
</file>