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06A86-0E3F-4AEA-AE1D-1CC6A1F1815C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8C16F-FE7F-4782-A55D-8387EAAB073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方程的具体推导可在黑板上实现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C16F-FE7F-4782-A55D-8387EAAB073F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mtClean="0"/>
              <a:t>此节主要是公式推导，没有什么特别重要的结论公式。可在黑板上进行推导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8C16F-FE7F-4782-A55D-8387EAAB073F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Electromagnetic Field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Energy Density and Energy Flux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equation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 U and S are defined as</a:t>
            </a:r>
          </a:p>
          <a:p>
            <a:endParaRPr lang="zh-CN" alt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204864"/>
            <a:ext cx="3507677" cy="100811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861048"/>
            <a:ext cx="4215468" cy="108012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7" y="4869160"/>
            <a:ext cx="2232248" cy="614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Complex Numbers and Monochromatic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monochromatic light, the field vectors are sinusoidal functions of time, and it can be represented as a complex exponential functions</a:t>
            </a:r>
          </a:p>
          <a:p>
            <a:endParaRPr lang="zh-CN" alt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1" y="3861048"/>
            <a:ext cx="5201631" cy="648072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6755" y="4797152"/>
            <a:ext cx="3645405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Complex Numbers and Monochromatic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a(t) can be also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Note: Field vector have no imaginary parts, only real parts. The imaginary parts is just for mathematical simplification.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04864"/>
            <a:ext cx="3024336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Complex Numbers and Monochromatic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By using the complex formalism for the field vectors, the time-averaged </a:t>
            </a:r>
            <a:r>
              <a:rPr lang="en-US" altLang="zh-CN" dirty="0" err="1" smtClean="0"/>
              <a:t>Poynting’s</a:t>
            </a:r>
            <a:r>
              <a:rPr lang="en-US" altLang="zh-CN" dirty="0" smtClean="0"/>
              <a:t> vector and the energy density for </a:t>
            </a:r>
            <a:r>
              <a:rPr lang="en-US" altLang="zh-CN" dirty="0" err="1" smtClean="0"/>
              <a:t>sinusoidally</a:t>
            </a:r>
            <a:r>
              <a:rPr lang="en-US" altLang="zh-CN" dirty="0" smtClean="0"/>
              <a:t> varying fields are given by</a:t>
            </a:r>
          </a:p>
          <a:p>
            <a:endParaRPr lang="zh-CN" alt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717032"/>
            <a:ext cx="3248361" cy="1008112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725144"/>
            <a:ext cx="473252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wave equation for the field vector </a:t>
            </a:r>
            <a:r>
              <a:rPr lang="en-US" altLang="zh-CN" b="1" dirty="0" smtClean="0"/>
              <a:t>E </a:t>
            </a:r>
            <a:r>
              <a:rPr lang="en-US" altLang="zh-CN" dirty="0" smtClean="0"/>
              <a:t>and the magnetic field vector </a:t>
            </a:r>
            <a:r>
              <a:rPr lang="en-US" altLang="zh-CN" b="1" dirty="0" smtClean="0"/>
              <a:t>H </a:t>
            </a:r>
            <a:r>
              <a:rPr lang="en-US" altLang="zh-CN" dirty="0" smtClean="0"/>
              <a:t>are as follows:</a:t>
            </a:r>
          </a:p>
          <a:p>
            <a:endParaRPr lang="zh-CN" altLang="en-US" b="1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852936"/>
            <a:ext cx="6681646" cy="79208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-8890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412" y="3789040"/>
            <a:ext cx="6666948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Inside a homogeneous and isotropic medium, the gradient of the logarithm of </a:t>
            </a:r>
            <a:r>
              <a:rPr lang="el-GR" altLang="zh-CN" dirty="0" smtClean="0">
                <a:ea typeface="宋体"/>
              </a:rPr>
              <a:t>ε</a:t>
            </a:r>
            <a:r>
              <a:rPr lang="en-US" altLang="zh-CN" dirty="0" smtClean="0">
                <a:ea typeface="宋体"/>
              </a:rPr>
              <a:t> and </a:t>
            </a:r>
            <a:r>
              <a:rPr lang="el-GR" altLang="zh-CN" dirty="0" smtClean="0">
                <a:latin typeface="Calibri"/>
                <a:ea typeface="宋体"/>
                <a:cs typeface="Calibri"/>
              </a:rPr>
              <a:t>μ</a:t>
            </a:r>
            <a:r>
              <a:rPr lang="en-US" altLang="zh-CN" dirty="0" smtClean="0">
                <a:latin typeface="Calibri"/>
                <a:ea typeface="宋体"/>
                <a:cs typeface="Calibri"/>
              </a:rPr>
              <a:t> vanishes, and the wave equations reduce to</a:t>
            </a:r>
          </a:p>
          <a:p>
            <a:endParaRPr lang="en-US" altLang="zh-CN" dirty="0" smtClean="0">
              <a:latin typeface="Calibri"/>
              <a:ea typeface="宋体"/>
              <a:cs typeface="Calibri"/>
            </a:endParaRPr>
          </a:p>
          <a:p>
            <a:endParaRPr lang="en-US" altLang="zh-CN" dirty="0" smtClean="0">
              <a:latin typeface="Calibri"/>
              <a:ea typeface="宋体"/>
              <a:cs typeface="Calibri"/>
            </a:endParaRPr>
          </a:p>
          <a:p>
            <a:endParaRPr lang="en-US" altLang="zh-CN" dirty="0" smtClean="0">
              <a:latin typeface="Calibri"/>
              <a:ea typeface="宋体"/>
              <a:cs typeface="Calibri"/>
            </a:endParaRPr>
          </a:p>
          <a:p>
            <a:endParaRPr lang="en-US" altLang="zh-CN" dirty="0" smtClean="0">
              <a:latin typeface="Calibri"/>
              <a:ea typeface="宋体"/>
              <a:cs typeface="Calibri"/>
            </a:endParaRPr>
          </a:p>
          <a:p>
            <a:r>
              <a:rPr lang="en-US" altLang="zh-CN" dirty="0" smtClean="0">
                <a:latin typeface="Calibri"/>
                <a:ea typeface="宋体"/>
                <a:cs typeface="Calibri"/>
              </a:rPr>
              <a:t>These are the standard electromagnetic wave equations.</a:t>
            </a:r>
          </a:p>
          <a:p>
            <a:endParaRPr lang="zh-CN" alt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429000"/>
            <a:ext cx="3312368" cy="1059643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8014" y="3429000"/>
            <a:ext cx="3504386" cy="1080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standard electromagnetic wave equations are satisfied by monochromatic plane wave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wave vector </a:t>
            </a:r>
            <a:r>
              <a:rPr lang="en-US" altLang="zh-CN" b="1" dirty="0" smtClean="0"/>
              <a:t>k </a:t>
            </a:r>
            <a:r>
              <a:rPr lang="en-US" altLang="zh-CN" dirty="0" smtClean="0"/>
              <a:t>are related by</a:t>
            </a:r>
          </a:p>
          <a:p>
            <a:endParaRPr lang="en-US" altLang="zh-CN" b="1" dirty="0" smtClean="0"/>
          </a:p>
          <a:p>
            <a:endParaRPr lang="zh-CN" alt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852936"/>
            <a:ext cx="2914650" cy="571500"/>
          </a:xfrm>
          <a:prstGeom prst="rect">
            <a:avLst/>
          </a:prstGeom>
          <a:noFill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581128"/>
            <a:ext cx="2295525" cy="666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each plane</a:t>
            </a:r>
            <a:r>
              <a:rPr lang="en-US" altLang="zh-CN" b="1" dirty="0" smtClean="0"/>
              <a:t>, </a:t>
            </a:r>
            <a:r>
              <a:rPr lang="en-US" altLang="zh-CN" b="1" dirty="0" err="1" smtClean="0"/>
              <a:t>k</a:t>
            </a:r>
            <a:r>
              <a:rPr lang="en-US" altLang="zh-CN" dirty="0" err="1" smtClean="0">
                <a:latin typeface="Calibri"/>
                <a:cs typeface="Calibri"/>
              </a:rPr>
              <a:t>∙</a:t>
            </a:r>
            <a:r>
              <a:rPr lang="en-US" altLang="zh-CN" b="1" dirty="0" err="1" smtClean="0">
                <a:latin typeface="Calibri"/>
                <a:cs typeface="Calibri"/>
              </a:rPr>
              <a:t>r</a:t>
            </a:r>
            <a:r>
              <a:rPr lang="en-US" altLang="zh-CN" b="1" dirty="0" smtClean="0">
                <a:latin typeface="Calibri"/>
                <a:cs typeface="Calibri"/>
              </a:rPr>
              <a:t> </a:t>
            </a:r>
            <a:r>
              <a:rPr lang="en-US" altLang="zh-CN" dirty="0" smtClean="0">
                <a:latin typeface="Calibri"/>
                <a:cs typeface="Calibri"/>
              </a:rPr>
              <a:t>=constant, the field is a sinusoidal function of time. At each given moment, the field is a sinusoidal function of space. It is clear that the field has the same value for coordinates </a:t>
            </a:r>
            <a:r>
              <a:rPr lang="en-US" altLang="zh-CN" b="1" dirty="0" smtClean="0">
                <a:latin typeface="Calibri"/>
                <a:cs typeface="Calibri"/>
              </a:rPr>
              <a:t>r </a:t>
            </a:r>
            <a:r>
              <a:rPr lang="en-US" altLang="zh-CN" dirty="0" smtClean="0">
                <a:latin typeface="Calibri"/>
                <a:cs typeface="Calibri"/>
              </a:rPr>
              <a:t>and times t, which satisfy</a:t>
            </a:r>
          </a:p>
          <a:p>
            <a:pPr>
              <a:buNone/>
            </a:pPr>
            <a:r>
              <a:rPr lang="en-US" altLang="zh-CN" dirty="0" smtClean="0">
                <a:latin typeface="Calibri"/>
                <a:cs typeface="Calibri"/>
              </a:rPr>
              <a:t>                             </a:t>
            </a:r>
            <a:r>
              <a:rPr lang="el-GR" altLang="zh-CN" dirty="0" smtClean="0">
                <a:latin typeface="Calibri"/>
                <a:cs typeface="Calibri"/>
              </a:rPr>
              <a:t>ω</a:t>
            </a:r>
            <a:r>
              <a:rPr lang="en-US" altLang="zh-CN" dirty="0" smtClean="0">
                <a:latin typeface="Calibri"/>
                <a:cs typeface="Calibri"/>
              </a:rPr>
              <a:t>t-</a:t>
            </a:r>
            <a:r>
              <a:rPr lang="en-US" altLang="zh-CN" b="1" dirty="0" err="1" smtClean="0">
                <a:latin typeface="Calibri"/>
                <a:cs typeface="Calibri"/>
              </a:rPr>
              <a:t>k</a:t>
            </a:r>
            <a:r>
              <a:rPr lang="en-US" altLang="zh-CN" dirty="0" err="1" smtClean="0">
                <a:latin typeface="Calibri"/>
                <a:cs typeface="Calibri"/>
              </a:rPr>
              <a:t>∙</a:t>
            </a:r>
            <a:r>
              <a:rPr lang="en-US" altLang="zh-CN" b="1" dirty="0" err="1" smtClean="0">
                <a:latin typeface="Calibri"/>
                <a:cs typeface="Calibri"/>
              </a:rPr>
              <a:t>r</a:t>
            </a:r>
            <a:r>
              <a:rPr lang="en-US" altLang="zh-CN" dirty="0" smtClean="0">
                <a:latin typeface="Calibri"/>
                <a:cs typeface="Calibri"/>
              </a:rPr>
              <a:t>  = const</a:t>
            </a:r>
          </a:p>
          <a:p>
            <a:pPr>
              <a:buNone/>
            </a:pPr>
            <a:r>
              <a:rPr lang="en-US" altLang="zh-CN" dirty="0" smtClean="0">
                <a:latin typeface="Calibri"/>
                <a:cs typeface="Calibri"/>
              </a:rPr>
              <a:t>    The surfaces of constant phases are often referred as </a:t>
            </a:r>
            <a:r>
              <a:rPr lang="en-US" altLang="zh-CN" dirty="0" err="1" smtClean="0">
                <a:latin typeface="Calibri"/>
                <a:cs typeface="Calibri"/>
              </a:rPr>
              <a:t>wavefronts</a:t>
            </a:r>
            <a:r>
              <a:rPr lang="en-US" altLang="zh-CN" dirty="0" smtClean="0">
                <a:latin typeface="Calibri"/>
                <a:cs typeface="Calibri"/>
              </a:rPr>
              <a:t>.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wave represented by</a:t>
            </a:r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are called a plane wave because all the </a:t>
            </a:r>
            <a:r>
              <a:rPr lang="en-US" altLang="zh-CN" dirty="0" err="1" smtClean="0"/>
              <a:t>wavefronts</a:t>
            </a:r>
            <a:r>
              <a:rPr lang="en-US" altLang="zh-CN" dirty="0" smtClean="0"/>
              <a:t> are planar.</a:t>
            </a:r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en-US" altLang="zh-CN" dirty="0" smtClean="0">
                <a:latin typeface="Calibri"/>
                <a:cs typeface="Calibri"/>
              </a:rPr>
              <a:t>  For plane waves, the velocity is represented by </a:t>
            </a:r>
            <a:endParaRPr lang="zh-CN" alt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276872"/>
            <a:ext cx="2914650" cy="57150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869160"/>
            <a:ext cx="1162050" cy="93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1256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wavelength </a:t>
            </a:r>
            <a:r>
              <a:rPr lang="en-US" altLang="zh-CN" dirty="0" smtClean="0"/>
              <a:t>is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electromagnetic fields of the plane wave in the form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Where       and        are two constant unit vector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916832"/>
            <a:ext cx="3028950" cy="10287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861048"/>
            <a:ext cx="3524250" cy="571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4509120"/>
            <a:ext cx="3648075" cy="5715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157192"/>
            <a:ext cx="476250" cy="5334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6145" y="5127848"/>
            <a:ext cx="485775" cy="5334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949280"/>
            <a:ext cx="368617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Maxwell Equations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700808"/>
            <a:ext cx="3019425" cy="10477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852936"/>
            <a:ext cx="3019425" cy="10477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221088"/>
            <a:ext cx="1809750" cy="5334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5229200"/>
            <a:ext cx="174307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Wave Equations and Monochromatic Plane Waves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Poynting’s</a:t>
            </a:r>
            <a:r>
              <a:rPr lang="en-US" altLang="zh-CN" dirty="0" smtClean="0"/>
              <a:t> vector can be written as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time-averaged energy density is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9830" y="2348880"/>
            <a:ext cx="589496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005064"/>
            <a:ext cx="437448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Polarization States of Light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electromagnetic wave is specified by its frequency and direction of propagation as well as by the direction of oscillation of the field vector.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direction of oscillation of the field is usually specified by the electric field vector </a:t>
            </a:r>
            <a:r>
              <a:rPr lang="en-US" altLang="zh-CN" b="1" dirty="0" smtClean="0"/>
              <a:t>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Constitutive Equations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1700808"/>
            <a:ext cx="5678345" cy="864096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780928"/>
            <a:ext cx="6187545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Boundary 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/>
          <a:lstStyle/>
          <a:p>
            <a:r>
              <a:rPr lang="en-US" altLang="zh-CN" dirty="0" smtClean="0"/>
              <a:t>Gauss divergence theorem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276872"/>
            <a:ext cx="4105275" cy="1047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364502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Leads to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Boundary Conditions</a:t>
            </a:r>
            <a:endParaRPr lang="zh-CN" alt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00808"/>
            <a:ext cx="4104456" cy="626293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700808"/>
            <a:ext cx="4248472" cy="639555"/>
          </a:xfrm>
          <a:prstGeom prst="rect">
            <a:avLst/>
          </a:prstGeom>
          <a:noFill/>
        </p:spPr>
      </p:pic>
      <p:pic>
        <p:nvPicPr>
          <p:cNvPr id="1741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460463"/>
            <a:ext cx="5904656" cy="420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Boundary 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normal component of the magnetic induction </a:t>
            </a:r>
            <a:r>
              <a:rPr lang="en-US" altLang="zh-CN" b="1" dirty="0" smtClean="0"/>
              <a:t>B </a:t>
            </a:r>
            <a:r>
              <a:rPr lang="en-US" altLang="zh-CN" dirty="0" smtClean="0"/>
              <a:t>is always continuous, and the difference between the normal components of the electric displacement </a:t>
            </a:r>
            <a:r>
              <a:rPr lang="en-US" altLang="zh-CN" b="1" dirty="0" smtClean="0"/>
              <a:t>D</a:t>
            </a:r>
            <a:r>
              <a:rPr lang="en-US" altLang="zh-CN" dirty="0" smtClean="0"/>
              <a:t> is equal in magnitude to the surface charge density </a:t>
            </a:r>
            <a:r>
              <a:rPr lang="el-GR" altLang="zh-CN" dirty="0" smtClean="0">
                <a:ea typeface="宋体"/>
              </a:rPr>
              <a:t>σ</a:t>
            </a:r>
            <a:r>
              <a:rPr lang="en-US" altLang="zh-CN" dirty="0" smtClean="0">
                <a:ea typeface="宋体"/>
              </a:rPr>
              <a:t>.</a:t>
            </a:r>
            <a:endParaRPr lang="zh-CN" altLang="en-US" b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1700808"/>
            <a:ext cx="2674583" cy="72008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1700808"/>
            <a:ext cx="3818996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Boundary 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Stokes theorem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Leads to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132856"/>
            <a:ext cx="4333875" cy="1047750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861048"/>
            <a:ext cx="3562350" cy="5334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509120"/>
            <a:ext cx="3733800" cy="5334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Boundary Conditions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628800"/>
            <a:ext cx="2198816" cy="648072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628800"/>
            <a:ext cx="3402378" cy="6480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2708920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The tangential component of the electric field vector </a:t>
            </a:r>
            <a:r>
              <a:rPr lang="en-US" altLang="zh-CN" sz="3200" b="1" dirty="0" smtClean="0"/>
              <a:t>E</a:t>
            </a:r>
            <a:r>
              <a:rPr lang="en-US" altLang="zh-CN" sz="3200" dirty="0" smtClean="0"/>
              <a:t> is always continuous at the b </a:t>
            </a:r>
            <a:r>
              <a:rPr lang="en-US" altLang="zh-CN" sz="3200" dirty="0" err="1" smtClean="0"/>
              <a:t>oundary</a:t>
            </a:r>
            <a:r>
              <a:rPr lang="en-US" altLang="zh-CN" sz="3200" dirty="0" smtClean="0"/>
              <a:t> surface, and the difference between the tangential components of the magnetic field vector </a:t>
            </a:r>
            <a:r>
              <a:rPr lang="en-US" altLang="zh-CN" sz="3200" b="1" dirty="0" smtClean="0"/>
              <a:t>H </a:t>
            </a:r>
            <a:r>
              <a:rPr lang="en-US" altLang="zh-CN" sz="3200" dirty="0" smtClean="0"/>
              <a:t>is equal to the surface current density </a:t>
            </a:r>
            <a:r>
              <a:rPr lang="en-US" altLang="zh-CN" sz="3200" b="1" dirty="0" smtClean="0"/>
              <a:t>K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Energy Density and Energy Flux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work done by the electromagnetic field can be written as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right side can becomes</a:t>
            </a:r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636912"/>
            <a:ext cx="3797682" cy="72008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861048"/>
            <a:ext cx="4848225" cy="69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550</Words>
  <Application>Microsoft Office PowerPoint</Application>
  <PresentationFormat>全屏显示(4:3)</PresentationFormat>
  <Paragraphs>87</Paragraphs>
  <Slides>21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The Electromagnetic Field</vt:lpstr>
      <vt:lpstr>Maxwell Equations</vt:lpstr>
      <vt:lpstr>Constitutive Equations</vt:lpstr>
      <vt:lpstr>Boundary Conditions</vt:lpstr>
      <vt:lpstr>Boundary Conditions</vt:lpstr>
      <vt:lpstr>Boundary Conditions</vt:lpstr>
      <vt:lpstr>Boundary Conditions</vt:lpstr>
      <vt:lpstr>Boundary Conditions</vt:lpstr>
      <vt:lpstr>Energy Density and Energy Flux</vt:lpstr>
      <vt:lpstr>Energy Density and Energy Flux</vt:lpstr>
      <vt:lpstr>Complex Numbers and Monochromatic Fields</vt:lpstr>
      <vt:lpstr>Complex Numbers and Monochromatic Fields</vt:lpstr>
      <vt:lpstr>Complex Numbers and Monochromatic Fields</vt:lpstr>
      <vt:lpstr>Wave Equations and Monochromatic Plane Waves</vt:lpstr>
      <vt:lpstr>Wave Equations and Monochromatic Plane Waves</vt:lpstr>
      <vt:lpstr>Wave Equations and Monochromatic Plane Waves</vt:lpstr>
      <vt:lpstr>Wave Equations and Monochromatic Plane Waves</vt:lpstr>
      <vt:lpstr>Wave Equations and Monochromatic Plane Waves</vt:lpstr>
      <vt:lpstr>Wave Equations and Monochromatic Plane Waves</vt:lpstr>
      <vt:lpstr>Wave Equations and Monochromatic Plane Waves</vt:lpstr>
      <vt:lpstr>Polarization States of Light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Electromagnetic Field</dc:title>
  <dc:creator>wb</dc:creator>
  <cp:lastModifiedBy>wb</cp:lastModifiedBy>
  <cp:revision>27</cp:revision>
  <dcterms:created xsi:type="dcterms:W3CDTF">2012-11-17T13:37:01Z</dcterms:created>
  <dcterms:modified xsi:type="dcterms:W3CDTF">2012-11-19T12:50:05Z</dcterms:modified>
</cp:coreProperties>
</file>